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  <p:sldMasterId id="2147483881" r:id="rId2"/>
    <p:sldMasterId id="2147483893" r:id="rId3"/>
  </p:sldMasterIdLst>
  <p:sldIdLst>
    <p:sldId id="256" r:id="rId4"/>
    <p:sldId id="273" r:id="rId5"/>
    <p:sldId id="274" r:id="rId6"/>
    <p:sldId id="264" r:id="rId7"/>
    <p:sldId id="268" r:id="rId8"/>
    <p:sldId id="290" r:id="rId9"/>
    <p:sldId id="271" r:id="rId10"/>
    <p:sldId id="269" r:id="rId11"/>
    <p:sldId id="289" r:id="rId12"/>
    <p:sldId id="291" r:id="rId13"/>
    <p:sldId id="270" r:id="rId14"/>
    <p:sldId id="294" r:id="rId15"/>
    <p:sldId id="281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06-18T17:05:04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2092 13171 0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91C8D-84E1-48DE-B1FE-80BD95E58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3997DC-1F06-476E-B22C-DC42F32C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3E71F-6A26-468C-A28A-9434E4E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10AC08-FCD0-445E-98E0-5EE109CE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C200E6-4115-47E5-98B9-C2FF273C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4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EC3A4-C13F-4EDE-B156-D9D8B282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D145F6-10BD-4625-B800-D6052C45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CB31C-0162-4278-BD82-1BA6D660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6C0EE0-B369-4557-B00D-A93C4FA5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748BE-0B9E-478E-9144-0A69F80A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2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A12CA1-16F7-47F7-8305-F5288D6D1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3DCA39-0851-4FBA-8BEB-6FD9943C5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DA472-A7D2-4507-B429-6718890A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2A2A0C-E65D-4301-8E9B-562679CF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12CDF-195E-4DE6-A7FB-88E45EE9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3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6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0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55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1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6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4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00572-48B3-45E5-A0E5-5A148CA8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05A5F-7998-45CD-ACC3-85754D804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AB5A5-2A62-4ED5-8765-ECCC5466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F0CD8-B9C4-4ED2-A7D5-A062D26A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764F4-A0F5-4C42-8F16-CBBF6C80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3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17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5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7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49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9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1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20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34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19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20ACC-0F7D-4C74-BD5C-85AC6DFC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13866-5F23-4FCB-8346-CAB8DAD38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927BA-F3E0-47E4-83F0-973B64D4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13715-6CB8-4D97-AFAD-98FB501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9FD8F-F255-4B6C-AFB2-50FE1F0F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9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0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63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0811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40876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5933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67962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1721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73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EB0F0-5BE0-44B3-839F-250700B6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7A4C6-64D0-483A-95DF-CB7D0961E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674F8D-C461-4FBA-B52F-64CF75418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88E08A-2AC9-41E9-A5BE-53000F1E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2D68C-D547-4885-9BCE-988D893E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043D9-D3B8-43A1-9DED-45AF8A60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9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9C967-C959-4610-ABA9-127B5118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D3C1BA-70FA-4FAF-90DF-E9DE9E555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68F2B9-476A-495C-9B55-25BC8EDDD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812C5A-E80D-4C27-9337-C1B48617B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CD25BD-06A9-4C19-B3F9-E811003EC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744ED3-1330-4AE7-BA8E-522B3783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615530-D33D-42BE-8CE8-1CAE9E71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CC5057-D20E-4545-80F6-B542D6ED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8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5631C-94F9-486D-8254-9E44C254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9B9FAF-6402-40BB-B041-18D186ED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D9DE33-3919-40E7-A95B-D55F7FD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1E6659-8847-4B76-A0C0-2BD70E97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7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914F-F500-44F5-9AF2-A79BB02A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5A2DD8-D643-475D-8F3B-0B0B0DD5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C7FAF7-742F-4183-B963-B522CC61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7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7C72E-1F71-4C10-B69A-F89D52C3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B92F0-5BE3-41BB-AEB2-48632A72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00ED7D-BA1A-4EB3-B146-54F3BDEDD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8851F1-9710-4BAD-B74F-9678E730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399420-3FEC-437C-BDDB-C2A1519D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22D657-7EEA-43A7-8730-649379A1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9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7AFF6-AE81-4EE1-B471-5BFDA98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1712DF-87BB-43D4-9112-D21970952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53893F-C610-4F6A-A406-30C1B554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AE1C5F-7E4B-4B23-8CC5-B000AF11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EC321-4818-4078-99C9-41AE596F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CF1D4-211B-426E-BAF7-5C41CE95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DD8212-9421-4F38-B458-7851B402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05D6C5-D0BE-4452-9159-3B3C4FB85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133B0-C124-4F1B-8C9C-0F1DA85C9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F6FA7D-C579-4A8B-8144-813FE0DD6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CC6C4-46A7-4126-9828-00F148546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1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3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223" y="993913"/>
            <a:ext cx="9662933" cy="3359145"/>
          </a:xfrm>
        </p:spPr>
        <p:txBody>
          <a:bodyPr>
            <a:noAutofit/>
          </a:bodyPr>
          <a:lstStyle/>
          <a:p>
            <a:pPr algn="ctr"/>
            <a:r>
              <a:rPr lang="es-EC" sz="72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EDUCACION FINANCIERA</a:t>
            </a:r>
            <a:br>
              <a:rPr lang="es-EC" sz="72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s-EC" sz="72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PARA MIGRANTES</a:t>
            </a:r>
          </a:p>
        </p:txBody>
      </p:sp>
    </p:spTree>
    <p:extLst>
      <p:ext uri="{BB962C8B-B14F-4D97-AF65-F5344CB8AC3E}">
        <p14:creationId xmlns:p14="http://schemas.microsoft.com/office/powerpoint/2010/main" val="26673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55634-CDBE-4AE1-8D22-9664E406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1327" cy="827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/>
              <a:t>REMESADORAS</a:t>
            </a:r>
            <a:br>
              <a:rPr lang="es-ES" dirty="0"/>
            </a:br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8A90EF-F5B2-4058-BCD9-730098DF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70082" y="-561879"/>
            <a:ext cx="4811171" cy="88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3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0B4C4-4148-4D38-A45A-CF457977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lgerian" panose="04020705040A02060702" pitchFamily="82" charset="0"/>
              </a:rPr>
              <a:t>REALIZA TU CRÉDITO Y CONSTRUYE TU FUTURO</a:t>
            </a:r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3074" name="Picture 2" descr="Crédito productivo para que las mujeres monten su propio negocio -  Technocio - Tech Trends">
            <a:extLst>
              <a:ext uri="{FF2B5EF4-FFF2-40B4-BE49-F238E27FC236}">
                <a16:creationId xmlns:a16="http://schemas.microsoft.com/office/drawing/2014/main" id="{863DAE87-E5EE-4F7D-A10B-83E0A5DEDB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19985"/>
            <a:ext cx="3485322" cy="26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é es un crédito hipotecario en coparticipación o cofinanciamiento |  Vivanuncios Magazine">
            <a:extLst>
              <a:ext uri="{FF2B5EF4-FFF2-40B4-BE49-F238E27FC236}">
                <a16:creationId xmlns:a16="http://schemas.microsoft.com/office/drawing/2014/main" id="{E74B031B-ED19-4FD1-8EDD-7236B66E5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4" y="1819985"/>
            <a:ext cx="2994088" cy="26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C87ED9-A864-46AB-B739-2674CB0DF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69" b="99389" l="980" r="99510">
                        <a14:foregroundMark x1="7059" y1="2269" x2="99510" y2="6632"/>
                        <a14:foregroundMark x1="17402" y1="4712" x2="12255" y2="94677"/>
                        <a14:foregroundMark x1="20196" y1="14398" x2="7059" y2="99476"/>
                        <a14:foregroundMark x1="22549" y1="21117" x2="47451" y2="99040"/>
                        <a14:foregroundMark x1="21176" y1="13438" x2="980" y2="36649"/>
                        <a14:foregroundMark x1="85931" y1="8551" x2="51176" y2="48691"/>
                        <a14:foregroundMark x1="31471" y1="18237" x2="16912" y2="57417"/>
                        <a14:foregroundMark x1="48382" y1="24520" x2="75147" y2="98517"/>
                        <a14:backgroundMark x1="93775" y1="3578" x2="97157" y2="3927"/>
                        <a14:backgroundMark x1="92402" y1="6894" x2="95441" y2="6894"/>
                        <a14:backgroundMark x1="91765" y1="6195" x2="96814" y2="6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714" y="1819985"/>
            <a:ext cx="2511086" cy="26592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D3CEBBC-E646-472F-9C73-84BFA0E30AFD}"/>
              </a:ext>
            </a:extLst>
          </p:cNvPr>
          <p:cNvSpPr txBox="1"/>
          <p:nvPr/>
        </p:nvSpPr>
        <p:spPr>
          <a:xfrm>
            <a:off x="1938513" y="4838624"/>
            <a:ext cx="831497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tx1"/>
                </a:solidFill>
                <a:latin typeface="Helvetica"/>
                <a:cs typeface="Helvetica"/>
              </a:rPr>
              <a:t>TIPOS DE CREDITO QUE OFERTAMOS</a:t>
            </a:r>
            <a:endParaRPr lang="es-CO" sz="12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773D9E4C-D6E1-B09C-0F6A-AFFB87EC5578}"/>
                  </a:ext>
                </a:extLst>
              </p14:cNvPr>
              <p14:cNvContentPartPr/>
              <p14:nvPr/>
            </p14:nvContentPartPr>
            <p14:xfrm>
              <a:off x="753120" y="4741560"/>
              <a:ext cx="360" cy="3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773D9E4C-D6E1-B09C-0F6A-AFFB87EC55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3760" y="4732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95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489E4-2A26-422F-A65B-EBCE250B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1" y="391630"/>
            <a:ext cx="8733182" cy="132556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REQUISITOS PARA QUE PUEDA SOLICITAR TU CRÉDITO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A8661-DF26-42CA-AE6A-AEFF9FDC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410"/>
            <a:ext cx="9180444" cy="1859720"/>
          </a:xfrm>
        </p:spPr>
        <p:txBody>
          <a:bodyPr>
            <a:normAutofit/>
          </a:bodyPr>
          <a:lstStyle/>
          <a:p>
            <a:r>
              <a:rPr lang="es-EC" dirty="0"/>
              <a:t>Copia de cédula y papeleta de votación del apoderante</a:t>
            </a:r>
          </a:p>
          <a:p>
            <a:r>
              <a:rPr lang="es-EC" dirty="0"/>
              <a:t>Planilla de servicios básicos</a:t>
            </a:r>
          </a:p>
          <a:p>
            <a:r>
              <a:rPr lang="es-EC" dirty="0"/>
              <a:t>Documentos de respaldo(Giros-facturas)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100" name="Picture 4" descr="Credito Inmobiliario – Cooperativa de Ahorro y Crédito CoopEmprender">
            <a:extLst>
              <a:ext uri="{FF2B5EF4-FFF2-40B4-BE49-F238E27FC236}">
                <a16:creationId xmlns:a16="http://schemas.microsoft.com/office/drawing/2014/main" id="{C41FECC7-803A-403A-A64E-2048E1282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74" y="3950076"/>
            <a:ext cx="3513353" cy="21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ensa comenzar un negocio? Cinco cosas que debe considerar">
            <a:extLst>
              <a:ext uri="{FF2B5EF4-FFF2-40B4-BE49-F238E27FC236}">
                <a16:creationId xmlns:a16="http://schemas.microsoft.com/office/drawing/2014/main" id="{08F078E2-B985-40B7-B64B-87286470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0" y="3950076"/>
            <a:ext cx="3513354" cy="21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7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3080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GRACIAS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242888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11949112" y="0"/>
            <a:ext cx="242888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693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318" y="609600"/>
            <a:ext cx="10646482" cy="1063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¿QUÉ ES LA EDUCACION FINANCIERA?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99" b="82161" l="37262" r="84041">
                        <a14:foregroundMark x1="39458" y1="41797" x2="39458" y2="41797"/>
                        <a14:foregroundMark x1="37408" y1="39974" x2="37335" y2="44661"/>
                        <a14:foregroundMark x1="44949" y1="42057" x2="55124" y2="42318"/>
                        <a14:foregroundMark x1="55124" y1="42318" x2="71816" y2="40625"/>
                        <a14:foregroundMark x1="71816" y1="40625" x2="74451" y2="40885"/>
                        <a14:foregroundMark x1="38580" y1="53125" x2="40776" y2="56380"/>
                        <a14:foregroundMark x1="40776" y1="56380" x2="41142" y2="55729"/>
                        <a14:foregroundMark x1="37408" y1="50911" x2="40190" y2="52734"/>
                        <a14:foregroundMark x1="40190" y1="52734" x2="40996" y2="55729"/>
                        <a14:foregroundMark x1="46193" y1="52604" x2="68814" y2="54818"/>
                        <a14:foregroundMark x1="68814" y1="54818" x2="74085" y2="54688"/>
                        <a14:foregroundMark x1="74085" y1="54688" x2="74085" y2="54688"/>
                        <a14:foregroundMark x1="37482" y1="63542" x2="41215" y2="68490"/>
                        <a14:foregroundMark x1="41215" y1="68490" x2="38433" y2="68359"/>
                        <a14:foregroundMark x1="38433" y1="68359" x2="37775" y2="64453"/>
                        <a14:foregroundMark x1="39898" y1="62891" x2="40922" y2="69922"/>
                        <a14:foregroundMark x1="40922" y1="69922" x2="40996" y2="69531"/>
                        <a14:foregroundMark x1="40996" y1="65234" x2="41215" y2="69531"/>
                        <a14:foregroundMark x1="41435" y1="67188" x2="38507" y2="62891"/>
                        <a14:foregroundMark x1="38507" y1="62891" x2="38287" y2="62891"/>
                        <a14:foregroundMark x1="37408" y1="62500" x2="41362" y2="63021"/>
                        <a14:foregroundMark x1="41362" y1="63021" x2="41947" y2="63672"/>
                        <a14:foregroundMark x1="37628" y1="65625" x2="37555" y2="70052"/>
                        <a14:foregroundMark x1="37116" y1="76042" x2="38946" y2="82161"/>
                        <a14:foregroundMark x1="38946" y1="82161" x2="41142" y2="79557"/>
                        <a14:foregroundMark x1="41142" y1="79557" x2="38580" y2="74609"/>
                        <a14:foregroundMark x1="38580" y1="74609" x2="38433" y2="74609"/>
                        <a14:foregroundMark x1="37335" y1="50521" x2="40996" y2="53516"/>
                        <a14:foregroundMark x1="40996" y1="53516" x2="38141" y2="57161"/>
                        <a14:foregroundMark x1="38141" y1="57161" x2="38214" y2="51563"/>
                        <a14:foregroundMark x1="38214" y1="51563" x2="38287" y2="51432"/>
                        <a14:foregroundMark x1="38507" y1="39323" x2="41801" y2="43620"/>
                        <a14:foregroundMark x1="41801" y1="43620" x2="40630" y2="44401"/>
                        <a14:foregroundMark x1="44436" y1="50391" x2="72328" y2="54427"/>
                        <a14:foregroundMark x1="72328" y1="54427" x2="74963" y2="52474"/>
                        <a14:foregroundMark x1="43777" y1="52995" x2="55710" y2="55208"/>
                        <a14:foregroundMark x1="55710" y1="55208" x2="58346" y2="55078"/>
                        <a14:foregroundMark x1="49561" y1="50521" x2="73280" y2="51953"/>
                        <a14:foregroundMark x1="73280" y1="51953" x2="76208" y2="51823"/>
                        <a14:foregroundMark x1="76208" y1="51823" x2="76794" y2="52083"/>
                        <a14:foregroundMark x1="44363" y1="36849" x2="73719" y2="39323"/>
                        <a14:foregroundMark x1="44583" y1="76563" x2="72182" y2="80339"/>
                        <a14:foregroundMark x1="80820" y1="39453" x2="82796" y2="41797"/>
                        <a14:foregroundMark x1="82064" y1="37891" x2="80015" y2="38411"/>
                        <a14:foregroundMark x1="79575" y1="38932" x2="81918" y2="43359"/>
                        <a14:foregroundMark x1="81918" y1="43359" x2="82357" y2="41016"/>
                        <a14:foregroundMark x1="80307" y1="41276" x2="82284" y2="43099"/>
                        <a14:foregroundMark x1="79868" y1="41797" x2="81113" y2="43359"/>
                        <a14:foregroundMark x1="80454" y1="50911" x2="79795" y2="56380"/>
                        <a14:foregroundMark x1="79795" y1="56380" x2="80015" y2="57422"/>
                        <a14:foregroundMark x1="80454" y1="55208" x2="83236" y2="52083"/>
                        <a14:foregroundMark x1="83236" y1="52083" x2="80673" y2="51172"/>
                        <a14:foregroundMark x1="80673" y1="51172" x2="80527" y2="51302"/>
                        <a14:foregroundMark x1="80161" y1="50521" x2="83748" y2="50781"/>
                        <a14:foregroundMark x1="83748" y1="50781" x2="82796" y2="57682"/>
                        <a14:foregroundMark x1="82796" y1="57682" x2="80234" y2="57552"/>
                        <a14:foregroundMark x1="80234" y1="57552" x2="80161" y2="56641"/>
                        <a14:foregroundMark x1="79575" y1="61979" x2="83382" y2="63411"/>
                        <a14:foregroundMark x1="83382" y1="63411" x2="83529" y2="70703"/>
                        <a14:foregroundMark x1="83529" y1="70703" x2="80088" y2="70833"/>
                        <a14:foregroundMark x1="80088" y1="70833" x2="79283" y2="64453"/>
                        <a14:foregroundMark x1="79283" y1="64453" x2="79283" y2="63151"/>
                        <a14:foregroundMark x1="79063" y1="74609" x2="83382" y2="74609"/>
                        <a14:foregroundMark x1="83382" y1="74609" x2="83236" y2="81771"/>
                        <a14:foregroundMark x1="83236" y1="81771" x2="80015" y2="81771"/>
                        <a14:foregroundMark x1="80015" y1="81771" x2="79283" y2="76302"/>
                        <a14:foregroundMark x1="79283" y1="76302" x2="79283" y2="75000"/>
                      </a14:backgroundRemoval>
                    </a14:imgEffect>
                  </a14:imgLayer>
                </a14:imgProps>
              </a:ext>
            </a:extLst>
          </a:blip>
          <a:srcRect l="34908" t="24513" r="10370" b="13728"/>
          <a:stretch/>
        </p:blipFill>
        <p:spPr>
          <a:xfrm>
            <a:off x="533146" y="1063625"/>
            <a:ext cx="10951536" cy="5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0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74" y="314908"/>
            <a:ext cx="9064487" cy="64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b="1" dirty="0"/>
              <a:t>REGLAS DE ORO PARA MEJORAR TUS FINANZAS</a:t>
            </a:r>
            <a:endParaRPr lang="es-EC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156FE7-10B0-421F-8490-8266D2156F05}"/>
              </a:ext>
            </a:extLst>
          </p:cNvPr>
          <p:cNvSpPr/>
          <p:nvPr/>
        </p:nvSpPr>
        <p:spPr>
          <a:xfrm>
            <a:off x="410818" y="1768769"/>
            <a:ext cx="1828800" cy="6480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ACTÚA CON PROPÓSITO</a:t>
            </a:r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B1F19A5-A015-493B-8B56-471F5D2A5A63}"/>
              </a:ext>
            </a:extLst>
          </p:cNvPr>
          <p:cNvSpPr/>
          <p:nvPr/>
        </p:nvSpPr>
        <p:spPr>
          <a:xfrm>
            <a:off x="3087758" y="2885201"/>
            <a:ext cx="1828800" cy="6480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PLANEA PARA LOGRAR METAS</a:t>
            </a:r>
            <a:endParaRPr lang="es-EC" sz="16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D1DEB34-D1C5-45FA-A00C-5873DC1588F7}"/>
              </a:ext>
            </a:extLst>
          </p:cNvPr>
          <p:cNvSpPr/>
          <p:nvPr/>
        </p:nvSpPr>
        <p:spPr>
          <a:xfrm>
            <a:off x="5287617" y="1768769"/>
            <a:ext cx="1828800" cy="6480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CONTANCIA PARA SEGUIR PLAN</a:t>
            </a:r>
            <a:endParaRPr lang="es-EC" sz="14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B550A24-BF2F-4155-98CF-78ED414E1A75}"/>
              </a:ext>
            </a:extLst>
          </p:cNvPr>
          <p:cNvSpPr/>
          <p:nvPr/>
        </p:nvSpPr>
        <p:spPr>
          <a:xfrm>
            <a:off x="7898294" y="2731541"/>
            <a:ext cx="2100470" cy="80175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BUSCAR APOYO EN COAC NIZAG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0F62CCB-E6A5-4B09-AB49-A93876BD5494}"/>
              </a:ext>
            </a:extLst>
          </p:cNvPr>
          <p:cNvSpPr/>
          <p:nvPr/>
        </p:nvSpPr>
        <p:spPr>
          <a:xfrm>
            <a:off x="563217" y="2573274"/>
            <a:ext cx="1205948" cy="649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1</a:t>
            </a:r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563E0C-DDA5-40A1-876C-69EDBDE460F1}"/>
              </a:ext>
            </a:extLst>
          </p:cNvPr>
          <p:cNvSpPr/>
          <p:nvPr/>
        </p:nvSpPr>
        <p:spPr>
          <a:xfrm>
            <a:off x="3200400" y="1761450"/>
            <a:ext cx="1205948" cy="649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2</a:t>
            </a:r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F0B2C53-A569-4181-B33D-CFE5DE6524B8}"/>
              </a:ext>
            </a:extLst>
          </p:cNvPr>
          <p:cNvSpPr/>
          <p:nvPr/>
        </p:nvSpPr>
        <p:spPr>
          <a:xfrm>
            <a:off x="5804452" y="2591430"/>
            <a:ext cx="1205948" cy="649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3</a:t>
            </a:r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380598-871B-481A-9BAD-C12682E0AFE0}"/>
              </a:ext>
            </a:extLst>
          </p:cNvPr>
          <p:cNvSpPr/>
          <p:nvPr/>
        </p:nvSpPr>
        <p:spPr>
          <a:xfrm>
            <a:off x="8368747" y="1761450"/>
            <a:ext cx="1205948" cy="649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4</a:t>
            </a:r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8CC8B96-2586-463F-96C7-381F5CB0E2C4}"/>
              </a:ext>
            </a:extLst>
          </p:cNvPr>
          <p:cNvSpPr/>
          <p:nvPr/>
        </p:nvSpPr>
        <p:spPr>
          <a:xfrm>
            <a:off x="1689653" y="5686839"/>
            <a:ext cx="5194852" cy="7604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DEBES TENER CLARO TU FUTURO ESTÁ EN TUS MANOS </a:t>
            </a:r>
            <a:endParaRPr lang="es-EC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6DCEBC-DF3D-4B6E-BEDF-30785A9EF4F5}"/>
              </a:ext>
            </a:extLst>
          </p:cNvPr>
          <p:cNvSpPr/>
          <p:nvPr/>
        </p:nvSpPr>
        <p:spPr>
          <a:xfrm>
            <a:off x="1663147" y="4088359"/>
            <a:ext cx="5194851" cy="6873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MANTÈN UN BUEN PLAN DE AHORRO</a:t>
            </a:r>
            <a:endParaRPr lang="es-EC" dirty="0"/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94058AD1-A6D0-47FC-B6CD-A2AA53A633B4}"/>
              </a:ext>
            </a:extLst>
          </p:cNvPr>
          <p:cNvSpPr/>
          <p:nvPr/>
        </p:nvSpPr>
        <p:spPr>
          <a:xfrm>
            <a:off x="3922643" y="4805507"/>
            <a:ext cx="675861" cy="760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093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8297A-C88E-4FBB-88F7-32A3C3EE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90" y="127185"/>
            <a:ext cx="8911687" cy="128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¿Qué es el ahorro?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F76C6-6218-4FB2-BBC6-84C0EF1D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1" y="1461266"/>
            <a:ext cx="8340036" cy="1280890"/>
          </a:xfrm>
        </p:spPr>
        <p:txBody>
          <a:bodyPr>
            <a:normAutofit fontScale="92500"/>
          </a:bodyPr>
          <a:lstStyle/>
          <a:p>
            <a:pPr algn="just"/>
            <a:r>
              <a:rPr lang="es-ES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El ahorro es la parte de los ingresos que no se usa en el consumo: del dinero que ingresa, es la porción que no se gasta. ¿Para qué sirve? Podemos destinarlo a objetivos de corto plazo como comprar un teléfono celular y también nos permite alcanzar objetivos de largo plazo, como continuar estudiando, comprar un auto o una casa.</a:t>
            </a:r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9B049A8-89F9-4EED-8172-DF0F2E14695B}"/>
              </a:ext>
            </a:extLst>
          </p:cNvPr>
          <p:cNvSpPr txBox="1">
            <a:spLocks/>
          </p:cNvSpPr>
          <p:nvPr/>
        </p:nvSpPr>
        <p:spPr>
          <a:xfrm>
            <a:off x="427381" y="453049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latin typeface="Algerian" panose="04020705040A02060702" pitchFamily="82" charset="0"/>
              </a:rPr>
              <a:t>¿Porqué ahorrar?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A09A33-5C98-4025-AC7B-ECBD383FC051}"/>
              </a:ext>
            </a:extLst>
          </p:cNvPr>
          <p:cNvSpPr txBox="1"/>
          <p:nvPr/>
        </p:nvSpPr>
        <p:spPr>
          <a:xfrm>
            <a:off x="589721" y="5506925"/>
            <a:ext cx="7394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i="0" dirty="0">
                <a:effectLst/>
                <a:latin typeface="system-ui"/>
              </a:rPr>
              <a:t>El ahorro es el primer paso para tener una buena </a:t>
            </a:r>
            <a:r>
              <a:rPr lang="es-ES" dirty="0">
                <a:latin typeface="system-ui"/>
              </a:rPr>
              <a:t>salud financiera.</a:t>
            </a:r>
            <a:r>
              <a:rPr lang="es-ES" i="0" dirty="0">
                <a:effectLst/>
                <a:latin typeface="system-ui"/>
              </a:rPr>
              <a:t> Y mejorar tu salud financiera, va más allá del dinero: va de la libertad de decidir tu mejor futuro.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87385A-F334-4245-BEDE-D6F43C645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7" b="89866" l="750" r="99750">
                        <a14:foregroundMark x1="750" y1="53949" x2="13000" y2="56334"/>
                        <a14:foregroundMark x1="24250" y1="75112" x2="37167" y2="71237"/>
                        <a14:foregroundMark x1="15083" y1="61103" x2="18417" y2="61401"/>
                        <a14:foregroundMark x1="29500" y1="63636" x2="30083" y2="59762"/>
                        <a14:foregroundMark x1="29917" y1="51863" x2="30750" y2="39493"/>
                        <a14:foregroundMark x1="32500" y1="29508" x2="32500" y2="29508"/>
                        <a14:foregroundMark x1="32500" y1="29508" x2="32500" y2="29508"/>
                        <a14:foregroundMark x1="31500" y1="33532" x2="34750" y2="25931"/>
                        <a14:foregroundMark x1="36083" y1="21908" x2="40917" y2="18033"/>
                        <a14:foregroundMark x1="42583" y1="18033" x2="47750" y2="21908"/>
                        <a14:foregroundMark x1="49583" y1="26230" x2="52167" y2="32340"/>
                        <a14:foregroundMark x1="52750" y1="44560" x2="59583" y2="30551"/>
                        <a14:foregroundMark x1="60167" y1="59762" x2="68583" y2="50969"/>
                        <a14:foregroundMark x1="81667" y1="30999" x2="95917" y2="50373"/>
                        <a14:foregroundMark x1="56833" y1="68256" x2="71500" y2="64680"/>
                        <a14:foregroundMark x1="57167" y1="72131" x2="60417" y2="77645"/>
                        <a14:foregroundMark x1="86083" y1="77347" x2="99750" y2="76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08" y="2311029"/>
            <a:ext cx="8911687" cy="25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6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A2272C-FFDF-4538-9D4C-2D2707E822CF}"/>
              </a:ext>
            </a:extLst>
          </p:cNvPr>
          <p:cNvSpPr txBox="1"/>
          <p:nvPr/>
        </p:nvSpPr>
        <p:spPr>
          <a:xfrm>
            <a:off x="7710225" y="3429000"/>
            <a:ext cx="21896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Imprint MT Shadow" panose="04020605060303030202" pitchFamily="82" charset="0"/>
              </a:rPr>
              <a:t>PACIENCIA Y DISCIPLINA PARA ALCANZAR UNA META</a:t>
            </a:r>
            <a:endParaRPr lang="es-EC" dirty="0">
              <a:latin typeface="Imprint MT Shadow" panose="040206050603030302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F6E30A1-9C35-46D2-9BA9-A2717EE8003D}"/>
              </a:ext>
            </a:extLst>
          </p:cNvPr>
          <p:cNvSpPr txBox="1">
            <a:spLocks/>
          </p:cNvSpPr>
          <p:nvPr/>
        </p:nvSpPr>
        <p:spPr>
          <a:xfrm>
            <a:off x="520755" y="167890"/>
            <a:ext cx="5989983" cy="884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FORMAS DE AHORRO</a:t>
            </a:r>
            <a:endParaRPr lang="es-EC" dirty="0"/>
          </a:p>
        </p:txBody>
      </p:sp>
      <p:sp>
        <p:nvSpPr>
          <p:cNvPr id="3" name="Nube 2">
            <a:extLst>
              <a:ext uri="{FF2B5EF4-FFF2-40B4-BE49-F238E27FC236}">
                <a16:creationId xmlns:a16="http://schemas.microsoft.com/office/drawing/2014/main" id="{244D5EA2-0AD0-4A4E-8C3F-5C2AF716EC5D}"/>
              </a:ext>
            </a:extLst>
          </p:cNvPr>
          <p:cNvSpPr/>
          <p:nvPr/>
        </p:nvSpPr>
        <p:spPr>
          <a:xfrm>
            <a:off x="679781" y="1273327"/>
            <a:ext cx="5989983" cy="1258956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Con el dinero uno puede elegir invertir en bienes o ahorrar en efectivo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E8F1842-16F5-41B8-ADB9-8DA341D8809B}"/>
              </a:ext>
            </a:extLst>
          </p:cNvPr>
          <p:cNvSpPr/>
          <p:nvPr/>
        </p:nvSpPr>
        <p:spPr>
          <a:xfrm>
            <a:off x="4068417" y="2752819"/>
            <a:ext cx="2315210" cy="5168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AHORRO FORMAL</a:t>
            </a:r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AA439FF-F789-4EAD-B5FC-8950C12B4598}"/>
              </a:ext>
            </a:extLst>
          </p:cNvPr>
          <p:cNvSpPr/>
          <p:nvPr/>
        </p:nvSpPr>
        <p:spPr>
          <a:xfrm>
            <a:off x="679781" y="2785951"/>
            <a:ext cx="2315210" cy="5168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AHORRO INFORMAL</a:t>
            </a:r>
            <a:endParaRPr lang="es-EC" dirty="0"/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A20AE086-447C-4BE9-8E33-4C4D2DAC191F}"/>
              </a:ext>
            </a:extLst>
          </p:cNvPr>
          <p:cNvSpPr/>
          <p:nvPr/>
        </p:nvSpPr>
        <p:spPr>
          <a:xfrm>
            <a:off x="679781" y="3776868"/>
            <a:ext cx="2315210" cy="1298713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En la casa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dirty="0"/>
              <a:t>Prestamos no legales</a:t>
            </a:r>
          </a:p>
          <a:p>
            <a:endParaRPr lang="es-EC" dirty="0"/>
          </a:p>
        </p:txBody>
      </p:sp>
      <p:sp>
        <p:nvSpPr>
          <p:cNvPr id="13" name="Rectángulo: esquinas superiores redondeadas 12">
            <a:extLst>
              <a:ext uri="{FF2B5EF4-FFF2-40B4-BE49-F238E27FC236}">
                <a16:creationId xmlns:a16="http://schemas.microsoft.com/office/drawing/2014/main" id="{533E8828-2C53-4E6B-B462-E729BEE53185}"/>
              </a:ext>
            </a:extLst>
          </p:cNvPr>
          <p:cNvSpPr/>
          <p:nvPr/>
        </p:nvSpPr>
        <p:spPr>
          <a:xfrm>
            <a:off x="4068417" y="3776869"/>
            <a:ext cx="2315210" cy="1298713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INSITUCIONES FINANCIERAS</a:t>
            </a:r>
          </a:p>
          <a:p>
            <a:pPr algn="ctr"/>
            <a:r>
              <a:rPr lang="es-ES" dirty="0"/>
              <a:t>COAC NIZAG</a:t>
            </a:r>
            <a:endParaRPr lang="es-EC" dirty="0"/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A012D6C4-94DE-4CD5-AE8B-3E55321B3F25}"/>
              </a:ext>
            </a:extLst>
          </p:cNvPr>
          <p:cNvSpPr/>
          <p:nvPr/>
        </p:nvSpPr>
        <p:spPr>
          <a:xfrm rot="5400000">
            <a:off x="3217452" y="1630264"/>
            <a:ext cx="253545" cy="4039661"/>
          </a:xfrm>
          <a:prstGeom prst="lef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Es buena idea tener dinero debajo del colchón? Las alternativas">
            <a:extLst>
              <a:ext uri="{FF2B5EF4-FFF2-40B4-BE49-F238E27FC236}">
                <a16:creationId xmlns:a16="http://schemas.microsoft.com/office/drawing/2014/main" id="{F0A0F8B6-F258-4824-83A4-C7E2989A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1" y="5176992"/>
            <a:ext cx="2315210" cy="15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oce los beneficios de ahorrar en un banco">
            <a:extLst>
              <a:ext uri="{FF2B5EF4-FFF2-40B4-BE49-F238E27FC236}">
                <a16:creationId xmlns:a16="http://schemas.microsoft.com/office/drawing/2014/main" id="{5A3A1000-2318-452E-9026-AC874834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39" y="5176992"/>
            <a:ext cx="2306787" cy="15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EE113-F6E5-4FE6-BD7E-6F63988E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34" y="1232453"/>
            <a:ext cx="8596668" cy="1320800"/>
          </a:xfrm>
        </p:spPr>
        <p:txBody>
          <a:bodyPr/>
          <a:lstStyle/>
          <a:p>
            <a:r>
              <a:rPr lang="es-ES" dirty="0"/>
              <a:t>AHORRO A LA VISTA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C3465F-9530-4586-BF39-20B317BD1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12" y="2935815"/>
            <a:ext cx="4267200" cy="2398159"/>
          </a:xfrm>
        </p:spPr>
        <p:txBody>
          <a:bodyPr>
            <a:normAutofit/>
          </a:bodyPr>
          <a:lstStyle/>
          <a:p>
            <a:r>
              <a:rPr lang="es-EC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Permite guardar tu dinero</a:t>
            </a:r>
            <a:endParaRPr lang="es-ES" b="0" i="0" dirty="0">
              <a:solidFill>
                <a:srgbClr val="555C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0" i="0" dirty="0">
                <a:solidFill>
                  <a:srgbClr val="555C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Disponibilidad inmediata</a:t>
            </a:r>
          </a:p>
          <a:p>
            <a:r>
              <a:rPr lang="es-ES" b="0" i="0" dirty="0">
                <a:solidFill>
                  <a:srgbClr val="555C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Rentabilidad </a:t>
            </a:r>
          </a:p>
          <a:p>
            <a:r>
              <a:rPr lang="es-ES" dirty="0">
                <a:solidFill>
                  <a:srgbClr val="555C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 seguridad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2D66099-15A6-4DCF-8CB1-4C76C304DABD}"/>
              </a:ext>
            </a:extLst>
          </p:cNvPr>
          <p:cNvSpPr/>
          <p:nvPr/>
        </p:nvSpPr>
        <p:spPr>
          <a:xfrm>
            <a:off x="0" y="0"/>
            <a:ext cx="4267200" cy="7023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PRODUCTOS FINANCIEROS</a:t>
            </a:r>
            <a:endParaRPr lang="es-EC" dirty="0"/>
          </a:p>
        </p:txBody>
      </p:sp>
      <p:pic>
        <p:nvPicPr>
          <p:cNvPr id="3074" name="Picture 2" descr="Ahorros a la vista - Cooperativa de Ahorro y Credito Bola Amarilla">
            <a:extLst>
              <a:ext uri="{FF2B5EF4-FFF2-40B4-BE49-F238E27FC236}">
                <a16:creationId xmlns:a16="http://schemas.microsoft.com/office/drawing/2014/main" id="{D863002E-13CD-4BA8-8E6E-A5EF6D48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32331"/>
            <a:ext cx="4496844" cy="32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9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82C19-6D72-4752-84C7-28FAB730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0" y="58737"/>
            <a:ext cx="10515600" cy="1325563"/>
          </a:xfrm>
        </p:spPr>
        <p:txBody>
          <a:bodyPr/>
          <a:lstStyle/>
          <a:p>
            <a:r>
              <a:rPr lang="es-ES" dirty="0">
                <a:latin typeface="Algerian" panose="04020705040A02060702" pitchFamily="82" charset="0"/>
              </a:rPr>
              <a:t>AHORRO PLANIFICADO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6A16D9-85B7-4A0A-A994-8568C4F756BB}"/>
              </a:ext>
            </a:extLst>
          </p:cNvPr>
          <p:cNvSpPr/>
          <p:nvPr/>
        </p:nvSpPr>
        <p:spPr>
          <a:xfrm>
            <a:off x="582405" y="888658"/>
            <a:ext cx="1635263" cy="723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lgerian" panose="04020705040A02060702" pitchFamily="82" charset="0"/>
              </a:rPr>
              <a:t>TASA  6%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C97625F-3670-45CD-A95E-357EEF179A13}"/>
              </a:ext>
            </a:extLst>
          </p:cNvPr>
          <p:cNvSpPr/>
          <p:nvPr/>
        </p:nvSpPr>
        <p:spPr>
          <a:xfrm>
            <a:off x="590550" y="1763366"/>
            <a:ext cx="1635263" cy="723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lgerian" panose="04020705040A02060702" pitchFamily="82" charset="0"/>
              </a:rPr>
              <a:t>PERIODO ANUAL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005804-CCF8-4031-988A-0A1C4B9DF39E}"/>
              </a:ext>
            </a:extLst>
          </p:cNvPr>
          <p:cNvSpPr/>
          <p:nvPr/>
        </p:nvSpPr>
        <p:spPr>
          <a:xfrm>
            <a:off x="295137" y="2638074"/>
            <a:ext cx="2120900" cy="13947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lgerian" panose="04020705040A02060702" pitchFamily="82" charset="0"/>
              </a:rPr>
              <a:t>MONTO ACCESIBLE DE AHORRO</a:t>
            </a:r>
            <a:endParaRPr lang="es-EC" sz="2800" dirty="0">
              <a:latin typeface="Algerian" panose="04020705040A02060702" pitchFamily="8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293D686-D112-4FDB-9BBF-E4833788E3FE}"/>
              </a:ext>
            </a:extLst>
          </p:cNvPr>
          <p:cNvSpPr/>
          <p:nvPr/>
        </p:nvSpPr>
        <p:spPr>
          <a:xfrm>
            <a:off x="330026" y="4293286"/>
            <a:ext cx="2039145" cy="153007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Algerian" panose="04020705040A02060702" pitchFamily="82" charset="0"/>
              </a:rPr>
              <a:t>PERIODOS MENSUAL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Algerian" panose="04020705040A02060702" pitchFamily="82" charset="0"/>
              </a:rPr>
              <a:t>DIARIO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Algerian" panose="04020705040A02060702" pitchFamily="82" charset="0"/>
              </a:rPr>
              <a:t>SEMANAL</a:t>
            </a:r>
            <a:endParaRPr lang="es-EC" sz="2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Coop. de Ahorro y Credito Santa Ana Ltda. - Cuenta de Ahorro Programado  Multipropósito">
            <a:extLst>
              <a:ext uri="{FF2B5EF4-FFF2-40B4-BE49-F238E27FC236}">
                <a16:creationId xmlns:a16="http://schemas.microsoft.com/office/drawing/2014/main" id="{CF4F739A-64A9-48B7-AE89-A3DA6AD8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74" y="888658"/>
            <a:ext cx="7073900" cy="48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3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C35D6-A075-4CF1-9FA7-39631F67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10" y="408367"/>
            <a:ext cx="8596668" cy="1320800"/>
          </a:xfrm>
        </p:spPr>
        <p:txBody>
          <a:bodyPr/>
          <a:lstStyle/>
          <a:p>
            <a:pPr algn="ctr"/>
            <a:r>
              <a:rPr lang="es-ES" dirty="0"/>
              <a:t>INVIERTE Y HAZ QUE TU DINERO SEA MAS RENTABLE</a:t>
            </a:r>
            <a:endParaRPr lang="es-EC" dirty="0"/>
          </a:p>
        </p:txBody>
      </p:sp>
      <p:pic>
        <p:nvPicPr>
          <p:cNvPr id="2050" name="Picture 2" descr="El ecuatoriano invierte en promedio hasta $ 113,56 anuales en seguros">
            <a:extLst>
              <a:ext uri="{FF2B5EF4-FFF2-40B4-BE49-F238E27FC236}">
                <a16:creationId xmlns:a16="http://schemas.microsoft.com/office/drawing/2014/main" id="{252BF37C-FB78-4F93-AC10-8E098D807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10" y="1550988"/>
            <a:ext cx="10354089" cy="40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B35CDE9-B66C-4D5F-8828-63CA17E74D25}"/>
              </a:ext>
            </a:extLst>
          </p:cNvPr>
          <p:cNvSpPr/>
          <p:nvPr/>
        </p:nvSpPr>
        <p:spPr>
          <a:xfrm>
            <a:off x="999710" y="5764005"/>
            <a:ext cx="10354089" cy="7288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TU DINERO ES VALIOSO Y PONERLO EN MANOS SEGURO GARANTIZARÁ TU FUTURO</a:t>
            </a: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CCB12F-6B16-4BC2-8007-3889F3CBF3DF}"/>
              </a:ext>
            </a:extLst>
          </p:cNvPr>
          <p:cNvSpPr/>
          <p:nvPr/>
        </p:nvSpPr>
        <p:spPr>
          <a:xfrm>
            <a:off x="5473147" y="3183835"/>
            <a:ext cx="1616765" cy="104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11%</a:t>
            </a:r>
            <a:endParaRPr lang="es-EC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A1CAB6-B615-4A2D-96B6-22E7F04D5185}"/>
              </a:ext>
            </a:extLst>
          </p:cNvPr>
          <p:cNvSpPr/>
          <p:nvPr/>
        </p:nvSpPr>
        <p:spPr>
          <a:xfrm>
            <a:off x="4673600" y="1785454"/>
            <a:ext cx="3479800" cy="4256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PÓLIZAS</a:t>
            </a:r>
            <a:endParaRPr lang="es-EC" sz="4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E570C6-68D9-440A-A303-A2D055874301}"/>
              </a:ext>
            </a:extLst>
          </p:cNvPr>
          <p:cNvSpPr/>
          <p:nvPr/>
        </p:nvSpPr>
        <p:spPr>
          <a:xfrm>
            <a:off x="3693628" y="2414776"/>
            <a:ext cx="4966252" cy="442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DESDE ………………….DÍAS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F1A25BE-6AA9-454A-877E-5DD5B0C29C35}"/>
              </a:ext>
            </a:extLst>
          </p:cNvPr>
          <p:cNvSpPr/>
          <p:nvPr/>
        </p:nvSpPr>
        <p:spPr>
          <a:xfrm>
            <a:off x="5905500" y="2335419"/>
            <a:ext cx="1016000" cy="4256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</a:rPr>
              <a:t>31</a:t>
            </a:r>
            <a:endParaRPr lang="es-EC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7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7BD8F-7539-473E-A23D-429C0E4C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2" y="377371"/>
            <a:ext cx="3907971" cy="6966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EJEMPLO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32C772-ACB6-48F2-A457-B038CDA5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90" y="1262743"/>
            <a:ext cx="4137522" cy="54188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Pedro es un migrante que vive en Estados Unidos , se dedica a trabajar en un restaurante  y desea enviar un dinero para  ayudar a su familia y ahorrar para su futuro retorno o inversión.</a:t>
            </a:r>
          </a:p>
          <a:p>
            <a:pPr marL="0" indent="0">
              <a:buNone/>
            </a:pPr>
            <a:r>
              <a:rPr lang="es-ES" dirty="0"/>
              <a:t>El no tiene conocimiento de los métodos de envío por lo cual consulta a su familiar los medios para poder realizarlo</a:t>
            </a:r>
          </a:p>
          <a:p>
            <a:r>
              <a:rPr lang="es-ES" dirty="0"/>
              <a:t>¿Cuáles son las modalidades de envío que puede utilizar Pedro?</a:t>
            </a:r>
          </a:p>
          <a:p>
            <a:r>
              <a:rPr lang="es-ES" dirty="0"/>
              <a:t>¿Qué plan de ahorro cree que sería mas preciso en su caso?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8B6A876-5D60-45B0-8479-027F3609B527}"/>
              </a:ext>
            </a:extLst>
          </p:cNvPr>
          <p:cNvSpPr/>
          <p:nvPr/>
        </p:nvSpPr>
        <p:spPr>
          <a:xfrm>
            <a:off x="6530340" y="1262743"/>
            <a:ext cx="2846070" cy="10515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AHORRO A LA VISTA</a:t>
            </a:r>
            <a:endParaRPr lang="es-EC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0D475F6-291A-4684-8C7B-7185FBCF5A2A}"/>
              </a:ext>
            </a:extLst>
          </p:cNvPr>
          <p:cNvSpPr/>
          <p:nvPr/>
        </p:nvSpPr>
        <p:spPr>
          <a:xfrm>
            <a:off x="6505575" y="2622096"/>
            <a:ext cx="2846070" cy="10515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AHORRO PLANIFICADO</a:t>
            </a:r>
            <a:endParaRPr lang="es-EC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4AE1983-D49F-4497-A6E2-093FED5968FD}"/>
              </a:ext>
            </a:extLst>
          </p:cNvPr>
          <p:cNvSpPr/>
          <p:nvPr/>
        </p:nvSpPr>
        <p:spPr>
          <a:xfrm>
            <a:off x="6530340" y="4175760"/>
            <a:ext cx="2846070" cy="10515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AHORRO PLAZO FIJO</a:t>
            </a:r>
            <a:endParaRPr lang="es-EC" dirty="0"/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0533EB6-8838-4B69-AC45-7302EFD041C4}"/>
              </a:ext>
            </a:extLst>
          </p:cNvPr>
          <p:cNvSpPr/>
          <p:nvPr/>
        </p:nvSpPr>
        <p:spPr>
          <a:xfrm>
            <a:off x="5075583" y="1524001"/>
            <a:ext cx="1020417" cy="3485322"/>
          </a:xfrm>
          <a:prstGeom prst="lef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1D2E728-2F71-4E11-A0B6-57D164283E7D}"/>
              </a:ext>
            </a:extLst>
          </p:cNvPr>
          <p:cNvSpPr/>
          <p:nvPr/>
        </p:nvSpPr>
        <p:spPr>
          <a:xfrm>
            <a:off x="5071653" y="1378227"/>
            <a:ext cx="1229135" cy="2915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E8FDE022-17EF-4574-AC29-99EBF7D52F8C}"/>
              </a:ext>
            </a:extLst>
          </p:cNvPr>
          <p:cNvSpPr/>
          <p:nvPr/>
        </p:nvSpPr>
        <p:spPr>
          <a:xfrm>
            <a:off x="5071653" y="2975115"/>
            <a:ext cx="1229135" cy="2915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C304AB5-3AB0-4FB8-A1E4-49D218420F07}"/>
              </a:ext>
            </a:extLst>
          </p:cNvPr>
          <p:cNvSpPr/>
          <p:nvPr/>
        </p:nvSpPr>
        <p:spPr>
          <a:xfrm>
            <a:off x="5071652" y="4863549"/>
            <a:ext cx="1229135" cy="2915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8826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667</TotalTime>
  <Words>395</Words>
  <Application>Microsoft Office PowerPoint</Application>
  <PresentationFormat>Panorámica</PresentationFormat>
  <Paragraphs>62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Helvetica</vt:lpstr>
      <vt:lpstr>Imprint MT Shadow</vt:lpstr>
      <vt:lpstr>system-ui</vt:lpstr>
      <vt:lpstr>Times New Roman</vt:lpstr>
      <vt:lpstr>Trebuchet MS</vt:lpstr>
      <vt:lpstr>Wingdings</vt:lpstr>
      <vt:lpstr>Wingdings 3</vt:lpstr>
      <vt:lpstr>Tema de Office</vt:lpstr>
      <vt:lpstr>1_Tema de Office</vt:lpstr>
      <vt:lpstr>Faceta</vt:lpstr>
      <vt:lpstr>EDUCACION FINANCIERA PARA MIGRANTES</vt:lpstr>
      <vt:lpstr>¿QUÉ ES LA EDUCACION FINANCIERA?</vt:lpstr>
      <vt:lpstr>REGLAS DE ORO PARA MEJORAR TUS FINANZAS</vt:lpstr>
      <vt:lpstr>¿Qué es el ahorro?</vt:lpstr>
      <vt:lpstr>Presentación de PowerPoint</vt:lpstr>
      <vt:lpstr>AHORRO A LA VISTA </vt:lpstr>
      <vt:lpstr>AHORRO PLANIFICADO</vt:lpstr>
      <vt:lpstr>INVIERTE Y HAZ QUE TU DINERO SEA MAS RENTABLE</vt:lpstr>
      <vt:lpstr>EJEMPLO</vt:lpstr>
      <vt:lpstr>REMESADORAS </vt:lpstr>
      <vt:lpstr>REALIZA TU CRÉDITO Y CONSTRUYE TU FUTURO</vt:lpstr>
      <vt:lpstr>REQUISITOS PARA QUE PUEDA SOLICITAR TU CRÉDITO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FINANCIERA PARA MIGRANTES</dc:title>
  <dc:creator>User</dc:creator>
  <cp:lastModifiedBy>Lucas Anasicha</cp:lastModifiedBy>
  <cp:revision>43</cp:revision>
  <cp:lastPrinted>2023-08-02T00:21:32Z</cp:lastPrinted>
  <dcterms:created xsi:type="dcterms:W3CDTF">2023-07-25T19:41:44Z</dcterms:created>
  <dcterms:modified xsi:type="dcterms:W3CDTF">2024-06-18T17:47:04Z</dcterms:modified>
</cp:coreProperties>
</file>